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4"/>
  </p:sldMasterIdLst>
  <p:handoutMasterIdLst>
    <p:handoutMasterId r:id="rId13"/>
  </p:handoutMasterIdLst>
  <p:sldIdLst>
    <p:sldId id="258" r:id="rId5"/>
    <p:sldId id="280" r:id="rId6"/>
    <p:sldId id="281" r:id="rId7"/>
    <p:sldId id="276" r:id="rId8"/>
    <p:sldId id="277" r:id="rId9"/>
    <p:sldId id="284" r:id="rId10"/>
    <p:sldId id="285" r:id="rId11"/>
    <p:sldId id="268" r:id="rId12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76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720DBF-0B7E-462D-9141-CF9FDDE302D5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0809701-D6FF-47F5-BA9F-0BFDD53E96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2202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BF8DFB7-7A61-4F98-A551-3B10AF30E1A4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B6BDAD-E867-45D9-9409-E645571E2C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7433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48C4A-4BA6-4FB2-867D-5554D4CF7FC6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4275F-F044-440E-ACC9-1F1C86588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1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72910-5382-4588-8351-F6F119A053B1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56FBF3CB-FA57-4689-BCEB-929CAEBB95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11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88113-36B9-4057-8D0D-226866027731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D8112-6C87-49FD-AC54-22988B9DCE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422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78D5A-4100-42DC-95E7-B1F7A852749F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E8A7715F-7211-4ED4-9A69-DEA2B509DDC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460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4F19044-A5D3-44B7-9727-EBAA2F27C1F5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2441EC-3011-4F2D-B9C9-154D36C0BEE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5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E26D3FD-1598-4DDD-8C80-4E61E762547D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234425-9629-4A5D-8936-EDA6C4D792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88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564ED-F13C-42F8-B720-22AEF67916B6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5A457-74B5-43CC-A035-91B25F2B9B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35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3E523-E77B-446E-9D95-D5D08407BF62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AC826D-A9F4-4DF4-A968-D0068BE1CE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0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E0123-1D3A-40D4-ABD6-7ECA44C73C69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25068-45F1-44EB-8FD5-7B2AE5FA8F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47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23572C8-A54E-4D01-BF92-69D7E1C3F497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7F2615A1-C356-4FC1-AD78-31EA157BC99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50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0CC141-2A41-4A85-B224-CD9B99BE2EB8}" type="datetimeFigureOut">
              <a:rPr lang="en-US"/>
              <a:pPr>
                <a:defRPr/>
              </a:pPr>
              <a:t>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panose="020B0602020104020603" pitchFamily="34" charset="0"/>
              </a:defRPr>
            </a:lvl1pPr>
          </a:lstStyle>
          <a:p>
            <a:fld id="{C8C9A5D1-D138-46ED-983A-190FA49EBF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89" r:id="rId2"/>
    <p:sldLayoutId id="2147483894" r:id="rId3"/>
    <p:sldLayoutId id="2147483895" r:id="rId4"/>
    <p:sldLayoutId id="2147483896" r:id="rId5"/>
    <p:sldLayoutId id="2147483890" r:id="rId6"/>
    <p:sldLayoutId id="2147483897" r:id="rId7"/>
    <p:sldLayoutId id="2147483891" r:id="rId8"/>
    <p:sldLayoutId id="2147483898" r:id="rId9"/>
    <p:sldLayoutId id="2147483892" r:id="rId10"/>
    <p:sldLayoutId id="21474838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6 </a:t>
            </a:r>
            <a:r>
              <a:rPr lang="en-US" smtClean="0"/>
              <a:t>Section 1B</a:t>
            </a:r>
            <a:endParaRPr lang="en-US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Solving 1-step Inequalities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4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Inequality symbols</a:t>
            </a:r>
          </a:p>
        </p:txBody>
      </p:sp>
      <p:sp>
        <p:nvSpPr>
          <p:cNvPr id="10243" name="Content Placeholder 5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378825" cy="4495800"/>
          </a:xfrm>
        </p:spPr>
        <p:txBody>
          <a:bodyPr/>
          <a:lstStyle/>
          <a:p>
            <a:r>
              <a:rPr lang="en-US" altLang="en-US" smtClean="0"/>
              <a:t>Used to compare 2 non-equal values</a:t>
            </a:r>
          </a:p>
          <a:p>
            <a:endParaRPr lang="en-US" altLang="en-US" smtClean="0"/>
          </a:p>
          <a:p>
            <a:r>
              <a:rPr lang="en-US" altLang="en-US" b="1" u="sng" smtClean="0">
                <a:solidFill>
                  <a:srgbClr val="0070C0"/>
                </a:solidFill>
              </a:rPr>
              <a:t>Symbol</a:t>
            </a:r>
            <a:r>
              <a:rPr lang="en-US" altLang="en-US" smtClean="0"/>
              <a:t>			</a:t>
            </a:r>
            <a:r>
              <a:rPr lang="en-US" altLang="en-US" b="1" u="sng" smtClean="0">
                <a:solidFill>
                  <a:srgbClr val="0070C0"/>
                </a:solidFill>
              </a:rPr>
              <a:t>Read as</a:t>
            </a:r>
          </a:p>
          <a:p>
            <a:r>
              <a:rPr lang="en-US" altLang="en-US" b="1" smtClean="0"/>
              <a:t>&lt;  				“ is less than”</a:t>
            </a:r>
          </a:p>
          <a:p>
            <a:r>
              <a:rPr lang="en-US" altLang="en-US" b="1" smtClean="0"/>
              <a:t>&gt;				“ is greater than”</a:t>
            </a:r>
          </a:p>
          <a:p>
            <a:r>
              <a:rPr lang="en-US" altLang="en-US" b="1" smtClean="0"/>
              <a:t>≤				“ is less than or equal to”</a:t>
            </a:r>
          </a:p>
          <a:p>
            <a:r>
              <a:rPr lang="en-US" altLang="en-US" b="1" smtClean="0"/>
              <a:t>≥				“ is greater than or equal to”</a:t>
            </a:r>
          </a:p>
          <a:p>
            <a:endParaRPr lang="en-US" altLang="en-US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 smtClean="0"/>
              <a:t>Solving Inequalities	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en-US" altLang="en-US" smtClean="0"/>
              <a:t>The solutions to an inequality is a range of numbers (is not just a single number)</a:t>
            </a:r>
          </a:p>
          <a:p>
            <a:r>
              <a:rPr lang="en-US" altLang="en-US" smtClean="0"/>
              <a:t>Steps for solving:</a:t>
            </a:r>
          </a:p>
          <a:p>
            <a:pPr lvl="1"/>
            <a:r>
              <a:rPr lang="en-US" altLang="en-US" smtClean="0"/>
              <a:t>Perform opposite information to solve for the variable</a:t>
            </a:r>
          </a:p>
          <a:p>
            <a:pPr lvl="1"/>
            <a:r>
              <a:rPr lang="en-US" altLang="en-US" smtClean="0"/>
              <a:t>Draw a number line and label the key points</a:t>
            </a:r>
          </a:p>
          <a:p>
            <a:pPr lvl="1"/>
            <a:r>
              <a:rPr lang="en-US" altLang="en-US" smtClean="0"/>
              <a:t>Mark the appropriate dot (open or closed)</a:t>
            </a:r>
          </a:p>
          <a:p>
            <a:pPr lvl="1"/>
            <a:r>
              <a:rPr lang="en-US" altLang="en-US" smtClean="0"/>
              <a:t>Shade in the correct region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1.  </a:t>
            </a:r>
          </a:p>
        </p:txBody>
      </p:sp>
      <p:sp>
        <p:nvSpPr>
          <p:cNvPr id="12292" name="Content Placeholder 4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2.  </a:t>
            </a:r>
          </a:p>
        </p:txBody>
      </p:sp>
      <p:graphicFrame>
        <p:nvGraphicFramePr>
          <p:cNvPr id="12293" name="Object 2"/>
          <p:cNvGraphicFramePr>
            <a:graphicFrameLocks noChangeAspect="1"/>
          </p:cNvGraphicFramePr>
          <p:nvPr/>
        </p:nvGraphicFramePr>
        <p:xfrm>
          <a:off x="1895475" y="1600200"/>
          <a:ext cx="16795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3" imgW="545626" imgH="177646" progId="Equation.DSMT4">
                  <p:embed/>
                </p:oleObj>
              </mc:Choice>
              <mc:Fallback>
                <p:oleObj name="Equation" r:id="rId3" imgW="545626" imgH="17764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5475" y="1600200"/>
                        <a:ext cx="167957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3"/>
          <p:cNvGraphicFramePr>
            <a:graphicFrameLocks noChangeAspect="1"/>
          </p:cNvGraphicFramePr>
          <p:nvPr/>
        </p:nvGraphicFramePr>
        <p:xfrm>
          <a:off x="6223000" y="1600200"/>
          <a:ext cx="171608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5" imgW="558558" imgH="177723" progId="Equation.DSMT4">
                  <p:embed/>
                </p:oleObj>
              </mc:Choice>
              <mc:Fallback>
                <p:oleObj name="Equation" r:id="rId5" imgW="558558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1600200"/>
                        <a:ext cx="171608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Examples: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3.  </a:t>
            </a:r>
          </a:p>
        </p:txBody>
      </p:sp>
      <p:sp>
        <p:nvSpPr>
          <p:cNvPr id="13316" name="Content Placeholder 3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4.  </a:t>
            </a:r>
          </a:p>
        </p:txBody>
      </p:sp>
      <p:graphicFrame>
        <p:nvGraphicFramePr>
          <p:cNvPr id="13317" name="Object 3"/>
          <p:cNvGraphicFramePr>
            <a:graphicFrameLocks noChangeAspect="1"/>
          </p:cNvGraphicFramePr>
          <p:nvPr/>
        </p:nvGraphicFramePr>
        <p:xfrm>
          <a:off x="2130425" y="1600200"/>
          <a:ext cx="1600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3" imgW="520248" imgH="177646" progId="Equation.DSMT4">
                  <p:embed/>
                </p:oleObj>
              </mc:Choice>
              <mc:Fallback>
                <p:oleObj name="Equation" r:id="rId3" imgW="520248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0425" y="1600200"/>
                        <a:ext cx="16002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4"/>
          <p:cNvGraphicFramePr>
            <a:graphicFrameLocks noChangeAspect="1"/>
          </p:cNvGraphicFramePr>
          <p:nvPr/>
        </p:nvGraphicFramePr>
        <p:xfrm>
          <a:off x="6299200" y="1600200"/>
          <a:ext cx="191293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Equation" r:id="rId5" imgW="621760" imgH="177646" progId="Equation.DSMT4">
                  <p:embed/>
                </p:oleObj>
              </mc:Choice>
              <mc:Fallback>
                <p:oleObj name="Equation" r:id="rId5" imgW="621760" imgH="17764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9200" y="1600200"/>
                        <a:ext cx="191293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</a:t>
            </a:r>
          </a:p>
        </p:txBody>
      </p:sp>
      <p:sp>
        <p:nvSpPr>
          <p:cNvPr id="2" name="Content Placeholder 1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1"/>
          </p:nvPr>
        </p:nvSpPr>
        <p:spPr>
          <a:blipFill rotWithShape="1">
            <a:blip r:embed="rId2"/>
            <a:stretch>
              <a:fillRect l="-784" t="-1333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5" name="Content Placeholder 4"/>
          <p:cNvSpPr>
            <a:spLocks noGrp="1" noRot="1" noChangeAspect="1" noMove="1" noResize="1" noEditPoints="1" noAdjustHandles="1" noChangeArrowheads="1" noChangeShapeType="1" noTextEdit="1"/>
          </p:cNvSpPr>
          <p:nvPr>
            <p:ph sz="quarter" idx="2"/>
          </p:nvPr>
        </p:nvSpPr>
        <p:spPr>
          <a:blipFill rotWithShape="1">
            <a:blip r:embed="rId3"/>
            <a:stretch>
              <a:fillRect l="-942" t="-1333"/>
            </a:stretch>
          </a:blipFill>
          <a:extLst/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On your own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7. x +2 &gt;-3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9.  x -3 &lt; -2</a:t>
            </a:r>
          </a:p>
        </p:txBody>
      </p:sp>
      <p:sp>
        <p:nvSpPr>
          <p:cNvPr id="15364" name="Content Placeholder 2"/>
          <p:cNvSpPr>
            <a:spLocks noGrp="1"/>
          </p:cNvSpPr>
          <p:nvPr>
            <p:ph sz="quarter" idx="2"/>
          </p:nvPr>
        </p:nvSpPr>
        <p:spPr>
          <a:xfrm>
            <a:off x="4845050" y="1589088"/>
            <a:ext cx="3886200" cy="4572000"/>
          </a:xfrm>
        </p:spPr>
        <p:txBody>
          <a:bodyPr/>
          <a:lstStyle/>
          <a:p>
            <a:r>
              <a:rPr lang="en-US" altLang="en-US" smtClean="0"/>
              <a:t>8.  x-1&lt; 0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10. x+2 &gt; 9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Classwork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Blue book Page </a:t>
            </a:r>
            <a:r>
              <a:rPr lang="en-US" altLang="en-US" dirty="0" smtClean="0"/>
              <a:t>171 # 1-10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version>
  <revision id="1.0.37047.0"/>
</version>
</file>

<file path=customXml/item2.xml><?xml version="1.0" encoding="utf-8"?>
<version>
  <revision id="1.0.37047.0"/>
</version>
</file>

<file path=customXml/item3.xml><?xml version="1.0" encoding="utf-8"?>
<version>
  <revision id="1.0.37047.0"/>
</version>
</file>

<file path=customXml/itemProps1.xml><?xml version="1.0" encoding="utf-8"?>
<ds:datastoreItem xmlns:ds="http://schemas.openxmlformats.org/officeDocument/2006/customXml" ds:itemID="{6C351721-F03F-4593-AE2D-83EA5C6BDFE2}">
  <ds:schemaRefs/>
</ds:datastoreItem>
</file>

<file path=customXml/itemProps2.xml><?xml version="1.0" encoding="utf-8"?>
<ds:datastoreItem xmlns:ds="http://schemas.openxmlformats.org/officeDocument/2006/customXml" ds:itemID="{9D395FCF-5ED9-4D49-B4E0-B11BF020EED0}">
  <ds:schemaRefs/>
</ds:datastoreItem>
</file>

<file path=customXml/itemProps3.xml><?xml version="1.0" encoding="utf-8"?>
<ds:datastoreItem xmlns:ds="http://schemas.openxmlformats.org/officeDocument/2006/customXml" ds:itemID="{148B76DE-65B1-40BD-8657-28520BBC114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329</TotalTime>
  <Words>119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Tw Cen MT</vt:lpstr>
      <vt:lpstr>Wingdings</vt:lpstr>
      <vt:lpstr>Wingdings 2</vt:lpstr>
      <vt:lpstr>Median</vt:lpstr>
      <vt:lpstr>Equation</vt:lpstr>
      <vt:lpstr>Chapter 6 Section 1B</vt:lpstr>
      <vt:lpstr>Inequality symbols</vt:lpstr>
      <vt:lpstr>Solving Inequalities </vt:lpstr>
      <vt:lpstr>Examples:</vt:lpstr>
      <vt:lpstr>Examples: </vt:lpstr>
      <vt:lpstr>Examples</vt:lpstr>
      <vt:lpstr>On your own</vt:lpstr>
      <vt:lpstr>Classwork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27th 2008   Objectives:   graph linear inequalities in one variable  Solve one step linear inequalities</dc:title>
  <dc:creator>JLAKE</dc:creator>
  <cp:lastModifiedBy>LAKE, JEFF</cp:lastModifiedBy>
  <cp:revision>34</cp:revision>
  <dcterms:created xsi:type="dcterms:W3CDTF">2008-10-24T17:20:38Z</dcterms:created>
  <dcterms:modified xsi:type="dcterms:W3CDTF">2016-01-07T17:56:19Z</dcterms:modified>
</cp:coreProperties>
</file>